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6" r:id="rId2"/>
    <p:sldId id="301" r:id="rId3"/>
    <p:sldId id="302" r:id="rId4"/>
    <p:sldId id="256" r:id="rId5"/>
    <p:sldId id="257" r:id="rId6"/>
    <p:sldId id="258" r:id="rId7"/>
    <p:sldId id="259" r:id="rId8"/>
    <p:sldId id="260" r:id="rId9"/>
    <p:sldId id="261" r:id="rId10"/>
    <p:sldId id="286" r:id="rId11"/>
    <p:sldId id="262" r:id="rId12"/>
    <p:sldId id="263" r:id="rId13"/>
    <p:sldId id="264" r:id="rId14"/>
    <p:sldId id="287" r:id="rId15"/>
    <p:sldId id="265" r:id="rId16"/>
    <p:sldId id="267" r:id="rId17"/>
    <p:sldId id="305" r:id="rId18"/>
    <p:sldId id="303" r:id="rId19"/>
    <p:sldId id="304" r:id="rId20"/>
    <p:sldId id="268" r:id="rId21"/>
    <p:sldId id="269" r:id="rId22"/>
    <p:sldId id="306" r:id="rId23"/>
    <p:sldId id="300" r:id="rId24"/>
    <p:sldId id="270" r:id="rId25"/>
    <p:sldId id="289" r:id="rId26"/>
    <p:sldId id="273" r:id="rId27"/>
    <p:sldId id="290" r:id="rId28"/>
    <p:sldId id="291" r:id="rId29"/>
    <p:sldId id="292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1320-61B8-47B0-B12E-27D1268B3114}" type="datetimeFigureOut">
              <a:rPr lang="en-US" smtClean="0"/>
              <a:pPr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6D24B-0115-4882-9389-596C4B652F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B90B-7A3B-4296-90D8-5B903B5FBC2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97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709A-9E28-4175-B6DB-287D8E05523F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0AB9-BA57-4BD0-A196-87A401770C2F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AC6C-283D-4B14-81DA-BC4AF363F6C8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FE77-012D-4455-8034-E85F8CD8407C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18C3-AC59-41BA-8BA4-60526E855AB0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AB62-C81D-4390-A2A5-BBA740251E1B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112B-7BAE-44C9-A96F-CF4A10AEF7E0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F5E0-4F20-41B1-B974-3004F4602B22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B0A7-D4DE-417B-B0D2-F46D73901782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407A-2EC8-4711-9EF7-9FAD011A5D3F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6300-3AEC-41E4-B1B6-39F08E9373F3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F4254-1C66-4296-82D2-117E37794984}" type="datetime1">
              <a:rPr lang="en-US" smtClean="0"/>
              <a:pPr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670A-B5E7-4E7E-883A-3D3C7F478D2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990600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Strength of Materials</a:t>
            </a:r>
            <a:endParaRPr lang="en-US" sz="32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(Column &amp; Pressure Vessels)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G.Venkatachalam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Professor / SMEC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VIT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 Campus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68BC-065D-4725-BBF5-63999C2333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2514600"/>
            <a:ext cx="25146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Tutorials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533400"/>
            <a:ext cx="71342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38200" y="5791200"/>
            <a:ext cx="7924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 of using hollow circular column over solid circular column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10800000">
            <a:off x="5638800" y="5410200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38" y="1109663"/>
            <a:ext cx="72485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1066800"/>
            <a:ext cx="58769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9200" y="4495800"/>
            <a:ext cx="70104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Euler formula prediction (1.125 </a:t>
            </a:r>
            <a:r>
              <a:rPr lang="en-I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</a:t>
            </a:r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is higher than the </a:t>
            </a:r>
            <a:r>
              <a:rPr lang="en-IN" sz="2000" b="1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ankine</a:t>
            </a:r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formula (0.5 </a:t>
            </a:r>
            <a:r>
              <a:rPr lang="en-I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</a:t>
            </a:r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L/K ratio must be checked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514600"/>
            <a:ext cx="37338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Pressure Vessels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0"/>
            <a:ext cx="6829425" cy="3257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19200" y="4857690"/>
            <a:ext cx="7010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do we need to classify thin cylinder and thick cylinder???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16200000" flipV="1">
            <a:off x="4914900" y="4381500"/>
            <a:ext cx="7620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66579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5867400"/>
            <a:ext cx="7239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 to critical </a:t>
            </a:r>
            <a:r>
              <a:rPr lang="el-G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IN" sz="20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cylinder is broken in to 2 (or more) cylinders.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3733800" y="4419600"/>
            <a:ext cx="1524000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72200" y="3733800"/>
            <a:ext cx="2590800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 to critical </a:t>
            </a:r>
            <a:r>
              <a:rPr lang="el-G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IN" sz="20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cylinder is broken in to 2 (or more) hemispheres.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858000" y="2743200"/>
            <a:ext cx="9906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23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5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53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1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56197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362200"/>
            <a:ext cx="4800600" cy="139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1371600" y="1447800"/>
            <a:ext cx="3581400" cy="158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495801"/>
            <a:ext cx="565139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696200" y="3181290"/>
            <a:ext cx="838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Beam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702088" y="1370012"/>
            <a:ext cx="1143000" cy="1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848600" y="1143000"/>
            <a:ext cx="685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67400" y="3371140"/>
            <a:ext cx="1828800" cy="1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20000" y="4800600"/>
            <a:ext cx="1143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324600" y="5027612"/>
            <a:ext cx="1295400" cy="1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1624013"/>
            <a:ext cx="69342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33400" y="304800"/>
            <a:ext cx="8305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l-GR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 = 0 is used; Force due to fluid pressure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force due to internal resistance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5334000"/>
            <a:ext cx="3200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 due to fluid pressure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95400" y="4800600"/>
            <a:ext cx="5334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3400" y="5334000"/>
            <a:ext cx="3429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orce due to internal resistance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4495800" y="4724400"/>
            <a:ext cx="762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48400" y="1524000"/>
            <a:ext cx="2209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– fluid pressure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609600"/>
            <a:ext cx="6324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Same approach mentioned in previous slide is extended here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7800"/>
            <a:ext cx="64960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4800600" y="4114800"/>
            <a:ext cx="27432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4495800"/>
            <a:ext cx="1752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Inferences??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52800" y="4572000"/>
            <a:ext cx="12954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723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09650"/>
            <a:ext cx="79438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905000" y="304800"/>
            <a:ext cx="5105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Bi-axial state of strain – to find </a:t>
            </a:r>
            <a:r>
              <a:rPr lang="el-G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&amp; </a:t>
            </a:r>
            <a:r>
              <a:rPr lang="el-G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457200"/>
            <a:ext cx="6400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find 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&amp; </a:t>
            </a:r>
            <a:r>
              <a:rPr lang="el-G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why it is required to be found out??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990600"/>
            <a:ext cx="39243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25" y="638175"/>
            <a:ext cx="33337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0" y="2190750"/>
            <a:ext cx="65913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304800" y="609600"/>
            <a:ext cx="8610600" cy="308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381000" y="3962400"/>
            <a:ext cx="8305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6017"/>
            <a:ext cx="5181600" cy="636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774" y="1965727"/>
            <a:ext cx="4695825" cy="451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609600" y="381000"/>
            <a:ext cx="8153400" cy="13234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 boiler is subjected to an internal steam pressure of 2 N/mm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The thickness of boiler plate is 2.0 cm and permissible tensile stress is 120 N/mm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Find out the maximum diameter, when the efficiency of longitudinal joint is 90 % and circumference joint is 40 %.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4" descr="How to Pole Vault to Quality 4.0? – Suresh Lul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5800"/>
            <a:ext cx="6912754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143000"/>
            <a:ext cx="36099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86400" y="1447800"/>
            <a:ext cx="34290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there is only hoop stress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1788" y="1676400"/>
            <a:ext cx="34004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457200"/>
            <a:ext cx="37719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648200"/>
            <a:ext cx="3305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2667000"/>
            <a:ext cx="44958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228600" y="361950"/>
            <a:ext cx="8763000" cy="20764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52400" y="304800"/>
            <a:ext cx="8839200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3657600"/>
            <a:ext cx="1447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5. 150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4290 m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81400" y="2667000"/>
            <a:ext cx="25146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I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1295400"/>
            <a:ext cx="5791201" cy="42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429000" y="361890"/>
            <a:ext cx="5257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 – structure subjected to compression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943600" y="838200"/>
            <a:ext cx="76200" cy="6096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43800" y="1828800"/>
            <a:ext cx="1371600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Pole vault stick when athlete grounds it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How to Pole Vault to Quality 4.0? – Suresh Lull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5239190"/>
            <a:ext cx="2505075" cy="1380685"/>
          </a:xfrm>
          <a:prstGeom prst="rect">
            <a:avLst/>
          </a:prstGeom>
          <a:noFill/>
        </p:spPr>
      </p:pic>
      <p:sp>
        <p:nvSpPr>
          <p:cNvPr id="8" name="Down Arrow 7"/>
          <p:cNvSpPr/>
          <p:nvPr/>
        </p:nvSpPr>
        <p:spPr>
          <a:xfrm>
            <a:off x="8305800" y="3276600"/>
            <a:ext cx="228600" cy="16002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6324600" y="2209800"/>
            <a:ext cx="9906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19200" y="5486400"/>
            <a:ext cx="32004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– moment of inertia;</a:t>
            </a:r>
          </a:p>
          <a:p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– area of cross section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19175"/>
            <a:ext cx="6505575" cy="2562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19200" y="4552890"/>
            <a:ext cx="60198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such divisions are required?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114006" y="4039394"/>
            <a:ext cx="76358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3226" y="2057400"/>
            <a:ext cx="5819774" cy="441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478410"/>
            <a:ext cx="5105400" cy="157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81000" y="1600200"/>
            <a:ext cx="2362200" cy="28623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Buckling load (</a:t>
            </a:r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Euler’s formula</a:t>
            </a:r>
            <a:r>
              <a:rPr lang="en-I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for different end conditions – He says “if this criteria is met, column will buckle. Buckling is an undesirable phenomena.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143000"/>
            <a:ext cx="37528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24000" y="304800"/>
            <a:ext cx="4038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Euler &amp; experiment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1981200"/>
            <a:ext cx="1981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Euler prediction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990600"/>
            <a:ext cx="24384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values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3581400" y="1524000"/>
            <a:ext cx="11430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2439194" y="1675606"/>
            <a:ext cx="4572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4800600"/>
            <a:ext cx="6400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Euler formula is good only for long columns. How short column &amp; intermediate columns are dealt??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5562600" cy="485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400800" y="609600"/>
            <a:ext cx="2438400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N" dirty="0" err="1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ankine</a:t>
            </a:r>
            <a:r>
              <a:rPr lang="en-IN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load;</a:t>
            </a:r>
          </a:p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baseline="-25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Compressive load;</a:t>
            </a:r>
          </a:p>
          <a:p>
            <a:pPr algn="just"/>
            <a:r>
              <a:rPr lang="en-IN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Euler’s load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ight Bracket 4"/>
          <p:cNvSpPr/>
          <p:nvPr/>
        </p:nvSpPr>
        <p:spPr>
          <a:xfrm>
            <a:off x="6019800" y="2286000"/>
            <a:ext cx="304800" cy="137160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6019800" y="3810000"/>
            <a:ext cx="304800" cy="137160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2286000"/>
            <a:ext cx="19050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Short column to buckle – high buckling load is required.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3810000"/>
            <a:ext cx="19050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 column to compress – high compressive load is required.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324600" y="2886164"/>
            <a:ext cx="609600" cy="94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6324600" y="4343400"/>
            <a:ext cx="609600" cy="94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066801"/>
            <a:ext cx="6324600" cy="471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762000" y="304800"/>
            <a:ext cx="792480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intermediate column, both compression &amp; buckling effects are included</a:t>
            </a: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9800" y="5486400"/>
            <a:ext cx="28194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Suitable changes are to be made according to the end conditions in F</a:t>
            </a:r>
            <a:r>
              <a:rPr lang="en-IN" baseline="-25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substitution.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5257800" y="5029200"/>
            <a:ext cx="7620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670A-B5E7-4E7E-883A-3D3C7F478D2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432</Words>
  <Application>Microsoft Office PowerPoint</Application>
  <PresentationFormat>On-screen Show (4:3)</PresentationFormat>
  <Paragraphs>79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VIT-Laptop</dc:creator>
  <cp:lastModifiedBy>11377</cp:lastModifiedBy>
  <cp:revision>43</cp:revision>
  <dcterms:created xsi:type="dcterms:W3CDTF">2020-06-30T02:57:47Z</dcterms:created>
  <dcterms:modified xsi:type="dcterms:W3CDTF">2020-10-30T03:28:02Z</dcterms:modified>
</cp:coreProperties>
</file>